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8"/>
  </p:notesMasterIdLst>
  <p:sldIdLst>
    <p:sldId id="257" r:id="rId6"/>
    <p:sldId id="285" r:id="rId7"/>
    <p:sldId id="258" r:id="rId8"/>
    <p:sldId id="260" r:id="rId9"/>
    <p:sldId id="268" r:id="rId10"/>
    <p:sldId id="267" r:id="rId11"/>
    <p:sldId id="265" r:id="rId12"/>
    <p:sldId id="269" r:id="rId13"/>
    <p:sldId id="263" r:id="rId14"/>
    <p:sldId id="270" r:id="rId15"/>
    <p:sldId id="272" r:id="rId16"/>
    <p:sldId id="29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748B3A-365D-491C-A18A-0D710E8352C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E34EE7F-BF88-48C9-9C22-12B62E0E527D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gm:t>
    </dgm:pt>
    <dgm:pt modelId="{A4D1A3C1-99F0-4053-8619-C5FE44DEB9EC}" type="parTrans" cxnId="{C4B7DD54-A4C7-4176-94E2-02FC6842FC3C}">
      <dgm:prSet/>
      <dgm:spPr/>
      <dgm:t>
        <a:bodyPr/>
        <a:lstStyle/>
        <a:p>
          <a:endParaRPr lang="pl-PL"/>
        </a:p>
      </dgm:t>
    </dgm:pt>
    <dgm:pt modelId="{129B5D15-1AA9-4BCB-8A0C-65B0D0E71C4F}" type="sibTrans" cxnId="{C4B7DD54-A4C7-4176-94E2-02FC6842FC3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912A77C6-3F9D-462A-911F-FCA00B09A9C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gm:t>
    </dgm:pt>
    <dgm:pt modelId="{3D53759E-D64D-45AE-AB5E-F2573518B3C4}" type="parTrans" cxnId="{0663BCCC-C3D0-4454-B8C2-84102B3D9EFE}">
      <dgm:prSet/>
      <dgm:spPr/>
      <dgm:t>
        <a:bodyPr/>
        <a:lstStyle/>
        <a:p>
          <a:endParaRPr lang="pl-PL"/>
        </a:p>
      </dgm:t>
    </dgm:pt>
    <dgm:pt modelId="{E54D6154-984D-4CDB-8AFA-D0AB371D9E02}" type="sibTrans" cxnId="{0663BCCC-C3D0-4454-B8C2-84102B3D9EFE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EA6912BA-A436-4144-897B-EF750393AEA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3. Opracowanie programu działań mających na celu osiągnięcie celów środowiskowych</a:t>
          </a:r>
          <a:b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(w tym: prognoza skuteczności i kosztów realizacji)</a:t>
          </a:r>
        </a:p>
      </dgm:t>
    </dgm:pt>
    <dgm:pt modelId="{B0264C6C-7503-49B3-9FCF-006C9A83C996}" type="parTrans" cxnId="{7C07962A-B3C6-4017-989B-0BFAA1532BB5}">
      <dgm:prSet/>
      <dgm:spPr/>
      <dgm:t>
        <a:bodyPr/>
        <a:lstStyle/>
        <a:p>
          <a:endParaRPr lang="pl-PL"/>
        </a:p>
      </dgm:t>
    </dgm:pt>
    <dgm:pt modelId="{BFE10516-A539-49D0-8865-39BEADC26F8C}" type="sibTrans" cxnId="{7C07962A-B3C6-4017-989B-0BFAA1532BB5}">
      <dgm:prSet/>
      <dgm:spPr/>
      <dgm:t>
        <a:bodyPr/>
        <a:lstStyle/>
        <a:p>
          <a:endParaRPr lang="pl-PL"/>
        </a:p>
      </dgm:t>
    </dgm:pt>
    <dgm:pt modelId="{20F0D82C-B948-472F-889D-637A79C92E40}" type="pres">
      <dgm:prSet presAssocID="{74748B3A-365D-491C-A18A-0D710E8352CB}" presName="Name0" presStyleCnt="0">
        <dgm:presLayoutVars>
          <dgm:dir/>
          <dgm:resizeHandles val="exact"/>
        </dgm:presLayoutVars>
      </dgm:prSet>
      <dgm:spPr/>
    </dgm:pt>
    <dgm:pt modelId="{E6F4A5DA-A330-40B2-A4B6-80AF3BBED9AC}" type="pres">
      <dgm:prSet presAssocID="{2E34EE7F-BF88-48C9-9C22-12B62E0E527D}" presName="node" presStyleLbl="node1" presStyleIdx="0" presStyleCnt="3" custScaleY="66709" custLinFactNeighborX="1489" custLinFactNeighborY="-7589">
        <dgm:presLayoutVars>
          <dgm:bulletEnabled val="1"/>
        </dgm:presLayoutVars>
      </dgm:prSet>
      <dgm:spPr/>
    </dgm:pt>
    <dgm:pt modelId="{63DC808A-C365-473D-8392-D379EFC44F04}" type="pres">
      <dgm:prSet presAssocID="{129B5D15-1AA9-4BCB-8A0C-65B0D0E71C4F}" presName="sibTrans" presStyleLbl="sibTrans2D1" presStyleIdx="0" presStyleCnt="2"/>
      <dgm:spPr/>
    </dgm:pt>
    <dgm:pt modelId="{C3F5700D-5F3A-42DC-95A1-988EDB7773D4}" type="pres">
      <dgm:prSet presAssocID="{129B5D15-1AA9-4BCB-8A0C-65B0D0E71C4F}" presName="connectorText" presStyleLbl="sibTrans2D1" presStyleIdx="0" presStyleCnt="2"/>
      <dgm:spPr/>
    </dgm:pt>
    <dgm:pt modelId="{CB572450-2DB6-4D25-9E06-5470F1A45A64}" type="pres">
      <dgm:prSet presAssocID="{912A77C6-3F9D-462A-911F-FCA00B09A9CC}" presName="node" presStyleLbl="node1" presStyleIdx="1" presStyleCnt="3" custScaleY="66709" custLinFactNeighborX="0" custLinFactNeighborY="-7589">
        <dgm:presLayoutVars>
          <dgm:bulletEnabled val="1"/>
        </dgm:presLayoutVars>
      </dgm:prSet>
      <dgm:spPr/>
    </dgm:pt>
    <dgm:pt modelId="{F9E77F24-A17D-462E-B0F7-13258D72FAFF}" type="pres">
      <dgm:prSet presAssocID="{E54D6154-984D-4CDB-8AFA-D0AB371D9E02}" presName="sibTrans" presStyleLbl="sibTrans2D1" presStyleIdx="1" presStyleCnt="2" custAng="21488229"/>
      <dgm:spPr/>
    </dgm:pt>
    <dgm:pt modelId="{61578A9F-8230-44E8-875A-9D088140FC8A}" type="pres">
      <dgm:prSet presAssocID="{E54D6154-984D-4CDB-8AFA-D0AB371D9E02}" presName="connectorText" presStyleLbl="sibTrans2D1" presStyleIdx="1" presStyleCnt="2"/>
      <dgm:spPr/>
    </dgm:pt>
    <dgm:pt modelId="{097B4AB6-6ABB-4401-BB22-77525CA5784E}" type="pres">
      <dgm:prSet presAssocID="{EA6912BA-A436-4144-897B-EF750393AEAC}" presName="node" presStyleLbl="node1" presStyleIdx="2" presStyleCnt="3" custScaleY="96154" custLinFactNeighborX="837" custLinFactNeighborY="887">
        <dgm:presLayoutVars>
          <dgm:bulletEnabled val="1"/>
        </dgm:presLayoutVars>
      </dgm:prSet>
      <dgm:spPr/>
    </dgm:pt>
  </dgm:ptLst>
  <dgm:cxnLst>
    <dgm:cxn modelId="{0C32D107-EC40-4D46-BF99-665973BF2211}" type="presOf" srcId="{2E34EE7F-BF88-48C9-9C22-12B62E0E527D}" destId="{E6F4A5DA-A330-40B2-A4B6-80AF3BBED9AC}" srcOrd="0" destOrd="0" presId="urn:microsoft.com/office/officeart/2005/8/layout/process1"/>
    <dgm:cxn modelId="{13F04C11-A20B-4B78-B210-B97A5D13302A}" type="presOf" srcId="{74748B3A-365D-491C-A18A-0D710E8352CB}" destId="{20F0D82C-B948-472F-889D-637A79C92E40}" srcOrd="0" destOrd="0" presId="urn:microsoft.com/office/officeart/2005/8/layout/process1"/>
    <dgm:cxn modelId="{32920425-7E11-42DB-9DE1-AADF69A9D09A}" type="presOf" srcId="{129B5D15-1AA9-4BCB-8A0C-65B0D0E71C4F}" destId="{C3F5700D-5F3A-42DC-95A1-988EDB7773D4}" srcOrd="1" destOrd="0" presId="urn:microsoft.com/office/officeart/2005/8/layout/process1"/>
    <dgm:cxn modelId="{7C07962A-B3C6-4017-989B-0BFAA1532BB5}" srcId="{74748B3A-365D-491C-A18A-0D710E8352CB}" destId="{EA6912BA-A436-4144-897B-EF750393AEAC}" srcOrd="2" destOrd="0" parTransId="{B0264C6C-7503-49B3-9FCF-006C9A83C996}" sibTransId="{BFE10516-A539-49D0-8865-39BEADC26F8C}"/>
    <dgm:cxn modelId="{659A3E69-265E-4EDF-8DED-8E6585A9554B}" type="presOf" srcId="{EA6912BA-A436-4144-897B-EF750393AEAC}" destId="{097B4AB6-6ABB-4401-BB22-77525CA5784E}" srcOrd="0" destOrd="0" presId="urn:microsoft.com/office/officeart/2005/8/layout/process1"/>
    <dgm:cxn modelId="{CE95A76E-7936-4390-93CF-A5AA60097744}" type="presOf" srcId="{E54D6154-984D-4CDB-8AFA-D0AB371D9E02}" destId="{F9E77F24-A17D-462E-B0F7-13258D72FAFF}" srcOrd="0" destOrd="0" presId="urn:microsoft.com/office/officeart/2005/8/layout/process1"/>
    <dgm:cxn modelId="{C6419051-E08D-42C4-A1B3-380DAE1D8695}" type="presOf" srcId="{129B5D15-1AA9-4BCB-8A0C-65B0D0E71C4F}" destId="{63DC808A-C365-473D-8392-D379EFC44F04}" srcOrd="0" destOrd="0" presId="urn:microsoft.com/office/officeart/2005/8/layout/process1"/>
    <dgm:cxn modelId="{C4B7DD54-A4C7-4176-94E2-02FC6842FC3C}" srcId="{74748B3A-365D-491C-A18A-0D710E8352CB}" destId="{2E34EE7F-BF88-48C9-9C22-12B62E0E527D}" srcOrd="0" destOrd="0" parTransId="{A4D1A3C1-99F0-4053-8619-C5FE44DEB9EC}" sibTransId="{129B5D15-1AA9-4BCB-8A0C-65B0D0E71C4F}"/>
    <dgm:cxn modelId="{CFF6B5C2-1663-4824-8DF6-A3F61F2F73C9}" type="presOf" srcId="{E54D6154-984D-4CDB-8AFA-D0AB371D9E02}" destId="{61578A9F-8230-44E8-875A-9D088140FC8A}" srcOrd="1" destOrd="0" presId="urn:microsoft.com/office/officeart/2005/8/layout/process1"/>
    <dgm:cxn modelId="{0663BCCC-C3D0-4454-B8C2-84102B3D9EFE}" srcId="{74748B3A-365D-491C-A18A-0D710E8352CB}" destId="{912A77C6-3F9D-462A-911F-FCA00B09A9CC}" srcOrd="1" destOrd="0" parTransId="{3D53759E-D64D-45AE-AB5E-F2573518B3C4}" sibTransId="{E54D6154-984D-4CDB-8AFA-D0AB371D9E02}"/>
    <dgm:cxn modelId="{81AE06EA-BE27-474C-B287-0916022512E2}" type="presOf" srcId="{912A77C6-3F9D-462A-911F-FCA00B09A9CC}" destId="{CB572450-2DB6-4D25-9E06-5470F1A45A64}" srcOrd="0" destOrd="0" presId="urn:microsoft.com/office/officeart/2005/8/layout/process1"/>
    <dgm:cxn modelId="{4A642D94-3EF7-4A52-A0C9-CAF5591C1232}" type="presParOf" srcId="{20F0D82C-B948-472F-889D-637A79C92E40}" destId="{E6F4A5DA-A330-40B2-A4B6-80AF3BBED9AC}" srcOrd="0" destOrd="0" presId="urn:microsoft.com/office/officeart/2005/8/layout/process1"/>
    <dgm:cxn modelId="{EC27DE5E-6DCE-4D7E-BC60-C9A6C02511A4}" type="presParOf" srcId="{20F0D82C-B948-472F-889D-637A79C92E40}" destId="{63DC808A-C365-473D-8392-D379EFC44F04}" srcOrd="1" destOrd="0" presId="urn:microsoft.com/office/officeart/2005/8/layout/process1"/>
    <dgm:cxn modelId="{2A8FC0A3-DB38-49CD-8574-E430A31C05FE}" type="presParOf" srcId="{63DC808A-C365-473D-8392-D379EFC44F04}" destId="{C3F5700D-5F3A-42DC-95A1-988EDB7773D4}" srcOrd="0" destOrd="0" presId="urn:microsoft.com/office/officeart/2005/8/layout/process1"/>
    <dgm:cxn modelId="{C26EEEF1-0407-453D-A9BF-68904A4701F0}" type="presParOf" srcId="{20F0D82C-B948-472F-889D-637A79C92E40}" destId="{CB572450-2DB6-4D25-9E06-5470F1A45A64}" srcOrd="2" destOrd="0" presId="urn:microsoft.com/office/officeart/2005/8/layout/process1"/>
    <dgm:cxn modelId="{EC267450-2FCF-4D2E-8180-6E2B49B079CA}" type="presParOf" srcId="{20F0D82C-B948-472F-889D-637A79C92E40}" destId="{F9E77F24-A17D-462E-B0F7-13258D72FAFF}" srcOrd="3" destOrd="0" presId="urn:microsoft.com/office/officeart/2005/8/layout/process1"/>
    <dgm:cxn modelId="{074A8E7A-14A9-45D0-9343-C2214656F959}" type="presParOf" srcId="{F9E77F24-A17D-462E-B0F7-13258D72FAFF}" destId="{61578A9F-8230-44E8-875A-9D088140FC8A}" srcOrd="0" destOrd="0" presId="urn:microsoft.com/office/officeart/2005/8/layout/process1"/>
    <dgm:cxn modelId="{AA5BC264-D104-4A96-8C61-222344849E5F}" type="presParOf" srcId="{20F0D82C-B948-472F-889D-637A79C92E40}" destId="{097B4AB6-6ABB-4401-BB22-77525CA5784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F4A5DA-A330-40B2-A4B6-80AF3BBED9AC}">
      <dsp:nvSpPr>
        <dsp:cNvPr id="0" name=""/>
        <dsp:cNvSpPr/>
      </dsp:nvSpPr>
      <dsp:spPr>
        <a:xfrm>
          <a:off x="27715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1. Identyfikacja JCW, które nie osiągnęły celów środowiskowych</a:t>
          </a:r>
        </a:p>
      </dsp:txBody>
      <dsp:txXfrm>
        <a:off x="62644" y="583183"/>
        <a:ext cx="2909698" cy="1122721"/>
      </dsp:txXfrm>
    </dsp:sp>
    <dsp:sp modelId="{63DC808A-C365-473D-8392-D379EFC44F04}">
      <dsp:nvSpPr>
        <dsp:cNvPr id="0" name=""/>
        <dsp:cNvSpPr/>
      </dsp:nvSpPr>
      <dsp:spPr>
        <a:xfrm>
          <a:off x="3300791" y="775078"/>
          <a:ext cx="622260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3300791" y="922864"/>
        <a:ext cx="435582" cy="443358"/>
      </dsp:txXfrm>
    </dsp:sp>
    <dsp:sp modelId="{CB572450-2DB6-4D25-9E06-5470F1A45A64}">
      <dsp:nvSpPr>
        <dsp:cNvPr id="0" name=""/>
        <dsp:cNvSpPr/>
      </dsp:nvSpPr>
      <dsp:spPr>
        <a:xfrm>
          <a:off x="4181348" y="548254"/>
          <a:ext cx="2979556" cy="11925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>
              <a:latin typeface="Roboto" panose="02000000000000000000" pitchFamily="2" charset="0"/>
              <a:ea typeface="Roboto" panose="02000000000000000000" pitchFamily="2" charset="0"/>
            </a:rPr>
            <a:t>2. Identyfikacja przyczyn nieosiągnięcia celów środowiskowych</a:t>
          </a:r>
        </a:p>
      </dsp:txBody>
      <dsp:txXfrm>
        <a:off x="4216277" y="583183"/>
        <a:ext cx="2909698" cy="1122721"/>
      </dsp:txXfrm>
    </dsp:sp>
    <dsp:sp modelId="{F9E77F24-A17D-462E-B0F7-13258D72FAFF}">
      <dsp:nvSpPr>
        <dsp:cNvPr id="0" name=""/>
        <dsp:cNvSpPr/>
      </dsp:nvSpPr>
      <dsp:spPr>
        <a:xfrm rot="12755">
          <a:off x="7461144" y="851496"/>
          <a:ext cx="637367" cy="738930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100" kern="1200"/>
        </a:p>
      </dsp:txBody>
      <dsp:txXfrm>
        <a:off x="7461145" y="998927"/>
        <a:ext cx="446157" cy="443358"/>
      </dsp:txXfrm>
    </dsp:sp>
    <dsp:sp modelId="{097B4AB6-6ABB-4401-BB22-77525CA5784E}">
      <dsp:nvSpPr>
        <dsp:cNvPr id="0" name=""/>
        <dsp:cNvSpPr/>
      </dsp:nvSpPr>
      <dsp:spPr>
        <a:xfrm>
          <a:off x="8362697" y="436583"/>
          <a:ext cx="2979556" cy="171897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3. Opracowanie programu działań mających na celu osiągnięcie celów środowiskowych</a:t>
          </a:r>
          <a:b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(w tym: prognoza skuteczności i kosztów realizacji)</a:t>
          </a:r>
        </a:p>
      </dsp:txBody>
      <dsp:txXfrm>
        <a:off x="8413044" y="486930"/>
        <a:ext cx="2878862" cy="16182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5F822-ADA7-477E-8AFA-A687E546C44E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100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5857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846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8115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8273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199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053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002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C065F-0620-446C-96DC-CEBF79087367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25.08.2021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B56D565-9A12-4130-B9E0-696FDC5BD03B}"/>
              </a:ext>
            </a:extLst>
          </p:cNvPr>
          <p:cNvSpPr txBox="1"/>
          <p:nvPr/>
        </p:nvSpPr>
        <p:spPr>
          <a:xfrm>
            <a:off x="435469" y="2505670"/>
            <a:ext cx="1132046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Podejście metodyczne opracowania wykazu odstępstw od osiągnięcia celów środowiskowych </a:t>
            </a:r>
          </a:p>
          <a:p>
            <a:pPr algn="ctr">
              <a:defRPr/>
            </a:pPr>
            <a:endParaRPr 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 dorzecza Odry - region wodny Warty</a:t>
            </a:r>
            <a:endParaRPr lang="pl-PL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08EC1EA-7B46-4134-89DF-80228A84DF4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081604"/>
            <a:ext cx="12191999" cy="277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Podejście metodyczne opracowania wykazu odstępstw 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 osiągnięcia celów środowiskowych 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- CDM </a:t>
            </a:r>
            <a:r>
              <a:rPr kumimoji="0" lang="pl-PL" altLang="pl-PL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Smith</a:t>
            </a: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Odstępstwa od osiągnięcia celów środowiskowych: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834316" y="1579921"/>
            <a:ext cx="65052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9522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372672"/>
            <a:ext cx="1161176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czasowe (art. 4.4 RDW) - odroczenie w czasie terminu osiągnięcia celu środowiskowego: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2027 r. – jeśli stan wód jest zły, ale do 2027 r. zostanie osiągnięty dobry stan wód;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 2027 r. – jeśli stan wód jest zły, ale cel środowiskowy może zostać osiągnięty – jednak dopiero po 2027 r. (odstępstwo dopuszczalne jedynie wtedy, gdy opóźnienie wynika z warunków naturalnych – np. procesów ekosystemowych związanych z rozkładem zanieczyszczeń i samooczyszczaniem wód);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2039 r. – jeśli stan chemiczny wód powierzchniowych jest zły ze względu na przekroczenie środowiskowych norm jakości 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dla substancji priorytetowych wprowadzonych dyrektywą 2013/39/UE) oraz występują warunki naturalne, warunki techniczne lub nieproporcjonalne koszty – czyli przesłanki uniemożliwiające osiągnięcie celów środowiskowych.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ustanowienia ww. odstępstwa to w szczególności: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zakaz pogarszania stanu wód oraz konieczność osiągnięcia możliwie najlepszego stanu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naturalne warunki nie pozwalają na zgodne z czasem poprawienie się stanu części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brak możliwości technicznych (możliwy do zastosowania wyłącznie dla substancji priorytetowych wprowadzonych dyrektywą 2013/39/UE)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poprawa stanu wód w pożądanej skali czasowej byłaby nieproporcjonalnie kosztowna (przesłanka możliwa do zastosowania wyłącznie dla substancji priorytetowych wprowadzonych dyrektywą 2013/39/UE)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powinno być przedstawione w planie gospodarowania wodami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12471F0-7303-48A5-98DE-B098EFD83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570" y="637483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30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325925" y="1579921"/>
            <a:ext cx="1152151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Złagodzenie celu środowiskowego (art. 4.5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dopuszczalne ze względu na warunki naturalne (np. dopływ zanieczyszczeń z innych jcwp) lub/i,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dopuszczalne ze względu na działalność człowieka, która zaspokaja ważne potrzeby społeczno-gospodarcze i dla której nie ma wykonalnej (i niepowodującej nieproporcjonalnych kosztów) alternatywy pozwalającej na zmniejszenie presji kształtującej stan wód.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ustanowienia ww. odstępstwa to w szczególności: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zakaz pogarszania stanu wód oraz konieczność osiągnięcia możliwie najlepszego stanu wód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potrzeby ekologiczne lub społeczno-ekonomiczne zaspakajane przez działalność człowieka nie mogą być osiągnięte za pomocą innych środków, które są znacznie korzystniejszą opcją środowiskową, niepowodującą nieproporcjonalnych kosztów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ustalenie mniej rygorystycznych celów środowiskowych i powody ich ustalenia są przedstawione w planie gospodarowania wodami 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3FBF65C1-1ECC-4928-9227-E47CCEC1B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352877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52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a 34">
            <a:extLst>
              <a:ext uri="{FF2B5EF4-FFF2-40B4-BE49-F238E27FC236}">
                <a16:creationId xmlns:a16="http://schemas.microsoft.com/office/drawing/2014/main" id="{11018D89-7F94-485B-AD2B-0B897702702B}"/>
              </a:ext>
            </a:extLst>
          </p:cNvPr>
          <p:cNvGrpSpPr/>
          <p:nvPr/>
        </p:nvGrpSpPr>
        <p:grpSpPr>
          <a:xfrm>
            <a:off x="5717664" y="3295640"/>
            <a:ext cx="3635822" cy="995165"/>
            <a:chOff x="5717664" y="3295640"/>
            <a:chExt cx="3635822" cy="995165"/>
          </a:xfrm>
        </p:grpSpPr>
        <p:cxnSp>
          <p:nvCxnSpPr>
            <p:cNvPr id="31" name="Łącznik prosty 30">
              <a:extLst>
                <a:ext uri="{FF2B5EF4-FFF2-40B4-BE49-F238E27FC236}">
                  <a16:creationId xmlns:a16="http://schemas.microsoft.com/office/drawing/2014/main" id="{399D0563-0067-4F64-9D26-62664A6E79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51328" y="3295640"/>
              <a:ext cx="2158" cy="546688"/>
            </a:xfrm>
            <a:prstGeom prst="line">
              <a:avLst/>
            </a:prstGeom>
            <a:ln w="2984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Strzałka: wygięta w górę 28">
              <a:extLst>
                <a:ext uri="{FF2B5EF4-FFF2-40B4-BE49-F238E27FC236}">
                  <a16:creationId xmlns:a16="http://schemas.microsoft.com/office/drawing/2014/main" id="{D783E83E-6405-47C3-817F-FA8F80E0393F}"/>
                </a:ext>
              </a:extLst>
            </p:cNvPr>
            <p:cNvSpPr/>
            <p:nvPr/>
          </p:nvSpPr>
          <p:spPr bwMode="gray">
            <a:xfrm flipH="1" flipV="1">
              <a:off x="5717664" y="3610423"/>
              <a:ext cx="3631506" cy="680382"/>
            </a:xfrm>
            <a:prstGeom prst="bentUpArrow">
              <a:avLst>
                <a:gd name="adj1" fmla="val 34217"/>
                <a:gd name="adj2" fmla="val 50000"/>
                <a:gd name="adj3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prstClr val="white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Strzałka: w dół 21">
            <a:extLst>
              <a:ext uri="{FF2B5EF4-FFF2-40B4-BE49-F238E27FC236}">
                <a16:creationId xmlns:a16="http://schemas.microsoft.com/office/drawing/2014/main" id="{DF057775-40E6-4814-85DD-2C17FA280C44}"/>
              </a:ext>
            </a:extLst>
          </p:cNvPr>
          <p:cNvSpPr/>
          <p:nvPr/>
        </p:nvSpPr>
        <p:spPr bwMode="gray">
          <a:xfrm>
            <a:off x="10026727" y="3295640"/>
            <a:ext cx="644285" cy="990777"/>
          </a:xfrm>
          <a:prstGeom prst="downArrow">
            <a:avLst>
              <a:gd name="adj1" fmla="val 42814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pl-PL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217EB390-8DED-46A0-99B6-4E3AF61AD984}"/>
              </a:ext>
            </a:extLst>
          </p:cNvPr>
          <p:cNvSpPr/>
          <p:nvPr/>
        </p:nvSpPr>
        <p:spPr bwMode="gray">
          <a:xfrm flipH="1" flipV="1">
            <a:off x="1608880" y="3188463"/>
            <a:ext cx="7742448" cy="1139550"/>
          </a:xfrm>
          <a:prstGeom prst="bentUpArrow">
            <a:avLst>
              <a:gd name="adj1" fmla="val 18906"/>
              <a:gd name="adj2" fmla="val 31602"/>
              <a:gd name="adj3" fmla="val 3576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pl-PL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27897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Uproszczony schemat decyzyjny wskazywania odstępstw z art. 4.4-4.5 RDW: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F1E2400E-E722-4B98-8ED1-254DEC489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0503149"/>
              </p:ext>
            </p:extLst>
          </p:nvPr>
        </p:nvGraphicFramePr>
        <p:xfrm>
          <a:off x="424873" y="1245448"/>
          <a:ext cx="11342254" cy="2560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12" name="Grupa 11">
            <a:extLst>
              <a:ext uri="{FF2B5EF4-FFF2-40B4-BE49-F238E27FC236}">
                <a16:creationId xmlns:a16="http://schemas.microsoft.com/office/drawing/2014/main" id="{A5AA5E82-B688-4139-B93E-93465E642459}"/>
              </a:ext>
            </a:extLst>
          </p:cNvPr>
          <p:cNvGrpSpPr/>
          <p:nvPr/>
        </p:nvGrpSpPr>
        <p:grpSpPr>
          <a:xfrm>
            <a:off x="452582" y="4348551"/>
            <a:ext cx="2979556" cy="1787734"/>
            <a:chOff x="996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3" name="Prostokąt: zaokrąglone rogi 12">
              <a:extLst>
                <a:ext uri="{FF2B5EF4-FFF2-40B4-BE49-F238E27FC236}">
                  <a16:creationId xmlns:a16="http://schemas.microsoft.com/office/drawing/2014/main" id="{A7200DBB-9AB5-4E45-ABC7-CA7F44FC67E1}"/>
                </a:ext>
              </a:extLst>
            </p:cNvPr>
            <p:cNvSpPr/>
            <p:nvPr/>
          </p:nvSpPr>
          <p:spPr>
            <a:xfrm>
              <a:off x="996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rostokąt: zaokrąglone rogi 4">
              <a:extLst>
                <a:ext uri="{FF2B5EF4-FFF2-40B4-BE49-F238E27FC236}">
                  <a16:creationId xmlns:a16="http://schemas.microsoft.com/office/drawing/2014/main" id="{CD02D2D8-B5CE-4CAF-86BE-0D5A1BC0C8F8}"/>
                </a:ext>
              </a:extLst>
            </p:cNvPr>
            <p:cNvSpPr txBox="1"/>
            <p:nvPr/>
          </p:nvSpPr>
          <p:spPr>
            <a:xfrm>
              <a:off x="6232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Program skuteczny i koszty akceptowalne, ale cele środowiskowe nie zostały osiągnięte – odstępstwo w trybie art. 4.4 RDW (do 2027 r.)</a:t>
              </a:r>
            </a:p>
          </p:txBody>
        </p:sp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id="{BCBE1D78-D8F7-4B52-8116-7DC516F16C51}"/>
              </a:ext>
            </a:extLst>
          </p:cNvPr>
          <p:cNvGrpSpPr/>
          <p:nvPr/>
        </p:nvGrpSpPr>
        <p:grpSpPr>
          <a:xfrm>
            <a:off x="4606222" y="4316985"/>
            <a:ext cx="2979556" cy="1787734"/>
            <a:chOff x="4181348" y="388604"/>
            <a:chExt cx="2979556" cy="1787734"/>
          </a:xfrm>
          <a:solidFill>
            <a:schemeClr val="bg1">
              <a:lumMod val="50000"/>
            </a:schemeClr>
          </a:solidFill>
        </p:grpSpPr>
        <p:sp>
          <p:nvSpPr>
            <p:cNvPr id="16" name="Prostokąt: zaokrąglone rogi 15">
              <a:extLst>
                <a:ext uri="{FF2B5EF4-FFF2-40B4-BE49-F238E27FC236}">
                  <a16:creationId xmlns:a16="http://schemas.microsoft.com/office/drawing/2014/main" id="{2D30980A-EBB0-406A-B75D-527147C52729}"/>
                </a:ext>
              </a:extLst>
            </p:cNvPr>
            <p:cNvSpPr/>
            <p:nvPr/>
          </p:nvSpPr>
          <p:spPr>
            <a:xfrm>
              <a:off x="418134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Prostokąt: zaokrąglone rogi 4">
              <a:extLst>
                <a:ext uri="{FF2B5EF4-FFF2-40B4-BE49-F238E27FC236}">
                  <a16:creationId xmlns:a16="http://schemas.microsoft.com/office/drawing/2014/main" id="{E4E86278-C48B-4C64-90A7-9C1DBC3F4055}"/>
                </a:ext>
              </a:extLst>
            </p:cNvPr>
            <p:cNvSpPr txBox="1"/>
            <p:nvPr/>
          </p:nvSpPr>
          <p:spPr>
            <a:xfrm>
              <a:off x="423370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Program skuteczny i koszty akceptowalne, ale cele nie zostaną osiągnięte do 2027 r. – odstępstwo w trybie art. 4.4 RDW </a:t>
              </a:r>
            </a:p>
          </p:txBody>
        </p:sp>
      </p:grpSp>
      <p:grpSp>
        <p:nvGrpSpPr>
          <p:cNvPr id="18" name="Grupa 17">
            <a:extLst>
              <a:ext uri="{FF2B5EF4-FFF2-40B4-BE49-F238E27FC236}">
                <a16:creationId xmlns:a16="http://schemas.microsoft.com/office/drawing/2014/main" id="{C8A2B443-F30F-4EB4-A1EA-6AFBADE1FDCF}"/>
              </a:ext>
            </a:extLst>
          </p:cNvPr>
          <p:cNvGrpSpPr/>
          <p:nvPr/>
        </p:nvGrpSpPr>
        <p:grpSpPr>
          <a:xfrm>
            <a:off x="8618904" y="4270506"/>
            <a:ext cx="3313560" cy="1787734"/>
            <a:chOff x="8352728" y="388604"/>
            <a:chExt cx="2979556" cy="1787734"/>
          </a:xfrm>
          <a:solidFill>
            <a:schemeClr val="bg1">
              <a:lumMod val="65000"/>
            </a:schemeClr>
          </a:solidFill>
        </p:grpSpPr>
        <p:sp>
          <p:nvSpPr>
            <p:cNvPr id="19" name="Prostokąt: zaokrąglone rogi 18">
              <a:extLst>
                <a:ext uri="{FF2B5EF4-FFF2-40B4-BE49-F238E27FC236}">
                  <a16:creationId xmlns:a16="http://schemas.microsoft.com/office/drawing/2014/main" id="{E870B79A-E48E-47CA-9644-85C2AD06EB32}"/>
                </a:ext>
              </a:extLst>
            </p:cNvPr>
            <p:cNvSpPr/>
            <p:nvPr/>
          </p:nvSpPr>
          <p:spPr>
            <a:xfrm>
              <a:off x="8352728" y="388604"/>
              <a:ext cx="2979556" cy="178773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Prostokąt: zaokrąglone rogi 4">
              <a:extLst>
                <a:ext uri="{FF2B5EF4-FFF2-40B4-BE49-F238E27FC236}">
                  <a16:creationId xmlns:a16="http://schemas.microsoft.com/office/drawing/2014/main" id="{839BEB4E-9B00-41A7-9CA2-266186218107}"/>
                </a:ext>
              </a:extLst>
            </p:cNvPr>
            <p:cNvSpPr txBox="1"/>
            <p:nvPr/>
          </p:nvSpPr>
          <p:spPr>
            <a:xfrm>
              <a:off x="8405089" y="440965"/>
              <a:ext cx="2874834" cy="16830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4. Brak pożądanej skuteczności </a:t>
              </a:r>
              <a:b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</a:br>
              <a:r>
                <a:rPr kumimoji="0" lang="pl-P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ze względu na działalność człowieka lub warunki naturalne – odstępstwo w trybie art. 4.5 RDW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3398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285837" cy="2426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wynikające z wyjątkowych zdarzeń naturalnych i antropogenicznych (art. 4.6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dotyczy pogorszenia stanu wód w wyniku czasowego zdarzenia obejmującego okoliczności charakteru naturalnego czy sił wyższych które są wyjątkowe lub nie mogły być w sposób racjonalny przewidziane, w szczególności: ekstremalnych powodzi, przedłużających się susz, poważnych awarii (np. przemysłowych);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>
                <a:tab pos="625475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warunki uznania zdarzeń za wpisujące się w ww. przesłankę powinny być przedstawione w PGW;</a:t>
            </a:r>
          </a:p>
          <a:p>
            <a:pPr marL="625475" indent="-263525" algn="just">
              <a:spcBef>
                <a:spcPts val="600"/>
              </a:spcBef>
              <a:spcAft>
                <a:spcPts val="600"/>
              </a:spcAft>
              <a:buAutoNum type="arabicParenR"/>
              <a:tabLst>
                <a:tab pos="625475" algn="l"/>
              </a:tabLst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IIaPGW nie zawiera wykazu odstępstw wpisujących się w art. 4.6 RDW – przedstawia natomiast warunki do ustanowienia odstępstwa tego typu.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F0E045F-5EA2-4304-BC99-F82D2F1FD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08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Rodzaje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358265" cy="3872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Nowe zmiany charakterystyki fizycznej jcwp, nowe zmiany poziomu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nowe zrównoważone formy działalności gospodarczej człowieka (art. 4.7 RDW):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odstępstwo możliwe do ustanowienia tylko dla nowych działań, inwestycji i przedsięwzięć pogarszających stan/potencjał ekologiczny jcwp lub stan ilościowy jcwp, które powstają wskutek „zmiany charakterystyki fizycznej” jcwp lub „zmiany poziomu”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; 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przypadku gdy stan/potencjał ekologiczny jest bardzo dobry/maksymalny, pogorszenie może być uzasadnione „nowymi zrównoważonymi formami działalności gospodarczej człowieka” – nie dotyczy wyłącznie „zmiany charakterystyki fizycznej” jcwp lub „zmiany poziomu”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do końca 2017 r. wpisanie inwestycji w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było warunkiem wydania dla niej decyzji o środowiskowych uwarunkowaniach lub/oraz pozwolenia wodnoprawego; od 2018 r. dopuszczalne jest realizowanie inwestycji wpływającej na stan wód nawet wtedy, gdy nie jest ona ujęta w PGW, zaś informacja o tej inwestycji będzie wpisana do kolejnej aktualizacji PGW;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obecnie analizy dot. możliwości zastosowania oraz spełnienia przesłanek z art. 4.7 RDW są przeprowadzane na etapie postępowań administracyjnych w sprawie wydania decyzji o środowiskowych uwarunkowaniach, na etapie ocen wodnoprawnych i pozwoleń zintegrowanych oraz decyzji, których wydanie jest poprzedzone przeprowadzeniem ponownej oceny oddziaływania na środowisko.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0504A2-AC45-476E-B78C-F24BB9D9E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41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1177382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Punktem wyjścia dla typowania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do 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 w trybie art. 4.4 i 4.5 RDW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są dane o stanie wód (dane GIOŚ uzyskane w ramach Państwowego Monitoringu Środowiska przełożone na nowy układ planistyczny).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Analiza presji pozwoliła na ustalenie przyczyn nieosiągnięcia celów środowiskowych.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Analiza celów środowiskowych oraz analiza skuteczności zestawów działań pozwoliła na ustalenie szansy osiągnięcia celów środowiskowych do końca 2027 r.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Przyjęto katalog warunków naturalnych, które mają znaczący wpływ możliwość i/lub termin osiągnięcia celów środowiskowych.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Zestawienie powyższych danych pozwoliło na zidentyfikowanie konkretnych wskaźników, dla których:</a:t>
            </a:r>
          </a:p>
          <a:p>
            <a:pPr marL="625475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odroczono termin osiągnięcia celów środowiskowych lub/oraz</a:t>
            </a:r>
          </a:p>
          <a:p>
            <a:pPr marL="625475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złagodzono cel środowiskowy (do poziomu klasy – powiązanie z przepisami o ocenie i klasyfikacji stanu wód).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>
                <a:tab pos="0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Odstępstwa zostały uzasadnione danymi na temat: stanu wód, presji, skuteczności zestawów działań, warunków naturalnych, uwarunkowań społeczno-gospodarczych.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24DC482C-91C7-4D3B-91AC-72DA46078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90612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5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788928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158260"/>
            <a:ext cx="11563881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Wykaz Inwestycji i Działań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(wykaz odstępstw w trybie art. 4.7 RDW) zawiera informacje o działaniach i inwestycjach spełniających następujące kryteria: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mogą wpłynąć na możliwość osiągnięcia celów środowiskowych,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spełniają warunki, o których mowa w art. 68 pkt 1, 3 i 4 ustawy z dnia 20 lipca 2017 r. - Prawo wodne (lub art. 38j Prawa wodnego z 2001 r.)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Art. 68 PW </a:t>
            </a: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(transpozycja art. 4 ust. 7 RDW): dopuszczalna kolizja z celem środowiskowym (w zakresie stanu/potencjału ekologicznego jcwp i stanu ilościowego </a:t>
            </a:r>
            <a:r>
              <a:rPr kumimoji="0" lang="pl-PL" alt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jcwpd</a:t>
            </a: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), jeżeli są spełnione warunki (łącznie):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podejmowane są wszelkie działania, aby łagodzić skutki negatywnych oddziaływań na stan jednolitych części wód; 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przyczyny zmian i działań, o których mowa w art. 66 i art. 67, są szczegółowo przedstawione w PGW;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przyczyny zmian i działań są uzasadnione nadrzędnym interesem publicznym, a pozytywne efekty związane z ochroną zdrowia, utrzymaniem bezpieczeństwa oraz zrównoważonym rozwojem przeważają nad korzyściami dla społeczeństwa i środowiska związanymi z osiągnięciem celów środowiskowych, utraconymi w następstwie tych zmian i działań; </a:t>
            </a:r>
          </a:p>
          <a:p>
            <a:pPr marL="360363" marR="0" lvl="0" indent="-3603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zakładane korzyści wynikające ze zmian i działań nie mogą zostać osiągnięte przy zastosowaniu innych działań, znacząco korzystniejszych z punktu widzenia interesów środowiska, ze względu na negatywne uwarunkowania wykonalności technicznej lub nieproporcjonalnie wysokie koszty. </a:t>
            </a:r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9852958E-BF39-4E7C-A161-5DD51AABB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49658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83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wykazu odstępstw w ramach IIaPGW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103352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IIaPGW Wykaz Inwestycji i Działań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: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zawiera aktualizację Wykazu Inwestycji (spełniających przesłanki art. 4 ust. 7 RDW), który był częścią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z 2016 r. – ankietyzacja inwestorów;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uwzględnia inwestycje i działania, dla których w latach 2016-2020 wydano decyzję o środowiskowych uwarunkowaniach (oraz/lub ocenę wodnoprawną) z zastosowaniem art. 4 ust. 7 RDW – ankietyzacja organów wydających decyzje;</a:t>
            </a:r>
          </a:p>
          <a:p>
            <a:pPr marL="625475" marR="0" lvl="0" indent="-26352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 Wykazie nie ma inwestycji i działań z okresu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które: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były wpisane do wykazu inwestycji w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aPGW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z 2016 r. oraz: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posiadają oceny wodnoprawnej (decyzji) wydanej z zastosowaniem art. 68 PW (4.7 RDW),</a:t>
            </a:r>
          </a:p>
          <a:p>
            <a:pPr marL="968375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nie posiadają decyzji o środowiskowych uwarunkowaniach wydanej z zastosowaniem art. 68 PW (4.7 RDW).</a:t>
            </a: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D57B49B6-0B70-4F67-BB90-92CF0874F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318925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14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- CDM </a:t>
            </a:r>
            <a:r>
              <a:rPr kumimoji="0" lang="pl-PL" altLang="pl-PL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Smith</a:t>
            </a:r>
            <a:r>
              <a:rPr kumimoji="0" lang="pl-PL" alt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2021-04-26T10:52:54+00:00</DataiGodzina>
  </documentManagement>
</p:properties>
</file>

<file path=customXml/item2.xml><?xml version="1.0" encoding="utf-8"?>
<?mso-contentType ?>
<SharedContentType xmlns="Microsoft.SharePoint.Taxonomy.ContentTypeSync" SourceId="10f259f9-296d-45ec-b40f-2b565e2e2123" ContentTypeId="0x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  <ds:schemaRef ds:uri="813e82e0-154b-4183-8da6-9a8069cccc66"/>
  </ds:schemaRefs>
</ds:datastoreItem>
</file>

<file path=customXml/itemProps2.xml><?xml version="1.0" encoding="utf-8"?>
<ds:datastoreItem xmlns:ds="http://schemas.openxmlformats.org/officeDocument/2006/customXml" ds:itemID="{B341F31D-9B2C-4C43-8F6B-40266792FA99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FDD1CC5D-C902-47E2-A631-9116AB360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e82e0-154b-4183-8da6-9a8069cccc66"/>
    <ds:schemaRef ds:uri="c947fafa-9138-486d-ae8b-4def84560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1395</Words>
  <Application>Microsoft Office PowerPoint</Application>
  <PresentationFormat>Panoramiczny</PresentationFormat>
  <Paragraphs>90</Paragraphs>
  <Slides>12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42</cp:revision>
  <dcterms:created xsi:type="dcterms:W3CDTF">2017-12-14T14:22:37Z</dcterms:created>
  <dcterms:modified xsi:type="dcterms:W3CDTF">2021-08-25T12:51:17Z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